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70" r:id="rId4"/>
    <p:sldId id="264" r:id="rId5"/>
    <p:sldId id="265" r:id="rId6"/>
    <p:sldId id="266" r:id="rId7"/>
    <p:sldId id="271" r:id="rId8"/>
    <p:sldId id="267" r:id="rId9"/>
    <p:sldId id="256" r:id="rId10"/>
    <p:sldId id="259" r:id="rId11"/>
    <p:sldId id="258" r:id="rId12"/>
    <p:sldId id="260" r:id="rId13"/>
    <p:sldId id="261" r:id="rId14"/>
    <p:sldId id="25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ndn\Documents\Auburn%20Poinsettia%20Rooted%20Cuttings%20to%20Finished%20%20Final%20data%20Analyz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ndn\Documents\Auburn%20Poinsettia%20Rooted%20Cuttings%20to%20Finished%20%20Final%20data%20Analyz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ndn\Documents\Auburn%20Poinsettia%20Rooted%20Cuttings%20to%20Finished%20%20Final%20data%20Analyz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dn\Documents\Auburn%20Poinsettia%20Rooted%20Cuttings%20to%20Finished%20%20Final%20data%20Analyzed%20ed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'pH EC sas data and tables (2)'!$G$8</c:f>
              <c:strCache>
                <c:ptCount val="1"/>
                <c:pt idx="0">
                  <c:v>Commercial mix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(2)'!$H$7:$M$7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(2)'!$H$8:$M$8</c:f>
              <c:numCache>
                <c:formatCode>0.00</c:formatCode>
                <c:ptCount val="6"/>
                <c:pt idx="0">
                  <c:v>6.07</c:v>
                </c:pt>
                <c:pt idx="1">
                  <c:v>5.78</c:v>
                </c:pt>
                <c:pt idx="2">
                  <c:v>5.85</c:v>
                </c:pt>
                <c:pt idx="3">
                  <c:v>6.5</c:v>
                </c:pt>
                <c:pt idx="4" formatCode="General">
                  <c:v>6.6099999999999994</c:v>
                </c:pt>
                <c:pt idx="5" formatCode="General">
                  <c:v>6.83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'pH EC sas data and tables (2)'!$G$9</c:f>
              <c:strCache>
                <c:ptCount val="1"/>
                <c:pt idx="0">
                  <c:v>30% HydraFiber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(2)'!$H$7:$M$7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(2)'!$H$9:$M$9</c:f>
              <c:numCache>
                <c:formatCode>0.00</c:formatCode>
                <c:ptCount val="6"/>
                <c:pt idx="0">
                  <c:v>5.79</c:v>
                </c:pt>
                <c:pt idx="1">
                  <c:v>5.72</c:v>
                </c:pt>
                <c:pt idx="2">
                  <c:v>5.44</c:v>
                </c:pt>
                <c:pt idx="3">
                  <c:v>6.23</c:v>
                </c:pt>
                <c:pt idx="4" formatCode="General">
                  <c:v>6.24</c:v>
                </c:pt>
                <c:pt idx="5" formatCode="General">
                  <c:v>6.6599999999999993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'pH EC sas data and tables (2)'!$G$10</c:f>
              <c:strCache>
                <c:ptCount val="1"/>
                <c:pt idx="0">
                  <c:v>40% HydraFiber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(2)'!$H$7:$M$7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(2)'!$H$10:$M$10</c:f>
              <c:numCache>
                <c:formatCode>0.00</c:formatCode>
                <c:ptCount val="6"/>
                <c:pt idx="0">
                  <c:v>5.93</c:v>
                </c:pt>
                <c:pt idx="1">
                  <c:v>5.84</c:v>
                </c:pt>
                <c:pt idx="2">
                  <c:v>5.44</c:v>
                </c:pt>
                <c:pt idx="3">
                  <c:v>6.49</c:v>
                </c:pt>
                <c:pt idx="4" formatCode="General">
                  <c:v>6.49</c:v>
                </c:pt>
                <c:pt idx="5" formatCode="General">
                  <c:v>6.72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'pH EC sas data and tables (2)'!$G$11</c:f>
              <c:strCache>
                <c:ptCount val="1"/>
                <c:pt idx="0">
                  <c:v>50% HydraFiber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(2)'!$H$7:$M$7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(2)'!$H$11:$M$11</c:f>
              <c:numCache>
                <c:formatCode>0.00</c:formatCode>
                <c:ptCount val="6"/>
                <c:pt idx="0">
                  <c:v>6.01</c:v>
                </c:pt>
                <c:pt idx="1">
                  <c:v>6.27</c:v>
                </c:pt>
                <c:pt idx="2">
                  <c:v>5.79</c:v>
                </c:pt>
                <c:pt idx="3">
                  <c:v>6.9</c:v>
                </c:pt>
                <c:pt idx="4" formatCode="General">
                  <c:v>6.91</c:v>
                </c:pt>
                <c:pt idx="5" formatCode="General">
                  <c:v>7.09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'pH EC sas data and tables (2)'!$G$12</c:f>
              <c:strCache>
                <c:ptCount val="1"/>
                <c:pt idx="0">
                  <c:v>60% HydraFiber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(2)'!$H$7:$M$7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(2)'!$H$12:$M$12</c:f>
              <c:numCache>
                <c:formatCode>0.00</c:formatCode>
                <c:ptCount val="6"/>
                <c:pt idx="0">
                  <c:v>6.43</c:v>
                </c:pt>
                <c:pt idx="1">
                  <c:v>6.67</c:v>
                </c:pt>
                <c:pt idx="2">
                  <c:v>5.78</c:v>
                </c:pt>
                <c:pt idx="3">
                  <c:v>7.1199999999999992</c:v>
                </c:pt>
                <c:pt idx="4" formatCode="General">
                  <c:v>6.99</c:v>
                </c:pt>
                <c:pt idx="5" formatCode="General">
                  <c:v>7.08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'pH EC sas data and tables (2)'!$G$13</c:f>
              <c:strCache>
                <c:ptCount val="1"/>
                <c:pt idx="0">
                  <c:v>50% HydraFiber+N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(2)'!$H$7:$M$7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(2)'!$H$13:$M$13</c:f>
              <c:numCache>
                <c:formatCode>0.00</c:formatCode>
                <c:ptCount val="6"/>
                <c:pt idx="0">
                  <c:v>6.97</c:v>
                </c:pt>
                <c:pt idx="1">
                  <c:v>7.1099999999999994</c:v>
                </c:pt>
                <c:pt idx="2">
                  <c:v>6.4</c:v>
                </c:pt>
                <c:pt idx="3">
                  <c:v>7.13</c:v>
                </c:pt>
                <c:pt idx="4" formatCode="General">
                  <c:v>6.8</c:v>
                </c:pt>
                <c:pt idx="5" formatCode="General">
                  <c:v>6.98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'pH EC sas data and tables (2)'!$G$14</c:f>
              <c:strCache>
                <c:ptCount val="1"/>
                <c:pt idx="0">
                  <c:v>60% HydraFiber+N</c:v>
                </c:pt>
              </c:strCache>
            </c:strRef>
          </c:tx>
          <c:spPr>
            <a:ln w="508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cat>
            <c:numRef>
              <c:f>'pH EC sas data and tables (2)'!$H$7:$M$7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(2)'!$H$14:$M$14</c:f>
              <c:numCache>
                <c:formatCode>0.00</c:formatCode>
                <c:ptCount val="6"/>
                <c:pt idx="0">
                  <c:v>6.99</c:v>
                </c:pt>
                <c:pt idx="1">
                  <c:v>7.17</c:v>
                </c:pt>
                <c:pt idx="2">
                  <c:v>6.45</c:v>
                </c:pt>
                <c:pt idx="3">
                  <c:v>7.14</c:v>
                </c:pt>
                <c:pt idx="4" formatCode="General">
                  <c:v>6.73</c:v>
                </c:pt>
                <c:pt idx="5" formatCode="General">
                  <c:v>7.43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119720"/>
        <c:axId val="523125208"/>
      </c:lineChart>
      <c:dateAx>
        <c:axId val="5231197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25208"/>
        <c:crosses val="autoZero"/>
        <c:auto val="1"/>
        <c:lblOffset val="100"/>
        <c:baseTimeUnit val="days"/>
      </c:dateAx>
      <c:valAx>
        <c:axId val="52312520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1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'pH EC sas data and tables (2)'!$G$27</c:f>
              <c:strCache>
                <c:ptCount val="1"/>
                <c:pt idx="0">
                  <c:v>Commercial mix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(2)'!$H$26:$M$26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(2)'!$H$27:$M$27</c:f>
              <c:numCache>
                <c:formatCode>0.00</c:formatCode>
                <c:ptCount val="6"/>
                <c:pt idx="0">
                  <c:v>1.75</c:v>
                </c:pt>
                <c:pt idx="1">
                  <c:v>2.39</c:v>
                </c:pt>
                <c:pt idx="2">
                  <c:v>1.91</c:v>
                </c:pt>
                <c:pt idx="3">
                  <c:v>1.27</c:v>
                </c:pt>
                <c:pt idx="4">
                  <c:v>0.97</c:v>
                </c:pt>
                <c:pt idx="5" formatCode="General">
                  <c:v>0.73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'pH EC sas data and tables (2)'!$G$28</c:f>
              <c:strCache>
                <c:ptCount val="1"/>
                <c:pt idx="0">
                  <c:v>30% HydraFiber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(2)'!$H$26:$M$26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(2)'!$H$28:$M$28</c:f>
              <c:numCache>
                <c:formatCode>0.00</c:formatCode>
                <c:ptCount val="6"/>
                <c:pt idx="0">
                  <c:v>2.41</c:v>
                </c:pt>
                <c:pt idx="1">
                  <c:v>3.42</c:v>
                </c:pt>
                <c:pt idx="2">
                  <c:v>2.61</c:v>
                </c:pt>
                <c:pt idx="3">
                  <c:v>2.0099999999999998</c:v>
                </c:pt>
                <c:pt idx="4">
                  <c:v>1.31</c:v>
                </c:pt>
                <c:pt idx="5" formatCode="General">
                  <c:v>0.83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'pH EC sas data and tables (2)'!$G$29</c:f>
              <c:strCache>
                <c:ptCount val="1"/>
                <c:pt idx="0">
                  <c:v>40% HydraFiber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(2)'!$H$26:$M$26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(2)'!$H$29:$M$29</c:f>
              <c:numCache>
                <c:formatCode>0.00</c:formatCode>
                <c:ptCount val="6"/>
                <c:pt idx="0">
                  <c:v>2.59</c:v>
                </c:pt>
                <c:pt idx="1">
                  <c:v>3.3</c:v>
                </c:pt>
                <c:pt idx="2">
                  <c:v>3.14</c:v>
                </c:pt>
                <c:pt idx="3">
                  <c:v>1.79</c:v>
                </c:pt>
                <c:pt idx="4">
                  <c:v>1.37</c:v>
                </c:pt>
                <c:pt idx="5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'pH EC sas data and tables (2)'!$G$30</c:f>
              <c:strCache>
                <c:ptCount val="1"/>
                <c:pt idx="0">
                  <c:v>50% HydraFiber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(2)'!$H$26:$M$26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(2)'!$H$30:$M$30</c:f>
              <c:numCache>
                <c:formatCode>0.00</c:formatCode>
                <c:ptCount val="6"/>
                <c:pt idx="0">
                  <c:v>2.2200000000000002</c:v>
                </c:pt>
                <c:pt idx="1">
                  <c:v>2.48</c:v>
                </c:pt>
                <c:pt idx="2">
                  <c:v>2.36</c:v>
                </c:pt>
                <c:pt idx="3">
                  <c:v>1.0900000000000001</c:v>
                </c:pt>
                <c:pt idx="4">
                  <c:v>1.0900000000000001</c:v>
                </c:pt>
                <c:pt idx="5" formatCode="General">
                  <c:v>0.44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'pH EC sas data and tables (2)'!$G$31</c:f>
              <c:strCache>
                <c:ptCount val="1"/>
                <c:pt idx="0">
                  <c:v>60% HydraFiber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(2)'!$H$26:$M$26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(2)'!$H$31:$M$31</c:f>
              <c:numCache>
                <c:formatCode>0.00</c:formatCode>
                <c:ptCount val="6"/>
                <c:pt idx="0">
                  <c:v>2.4900000000000002</c:v>
                </c:pt>
                <c:pt idx="1">
                  <c:v>1.41</c:v>
                </c:pt>
                <c:pt idx="2">
                  <c:v>2.94</c:v>
                </c:pt>
                <c:pt idx="3">
                  <c:v>0.99</c:v>
                </c:pt>
                <c:pt idx="4">
                  <c:v>1.01</c:v>
                </c:pt>
                <c:pt idx="5" formatCode="General">
                  <c:v>0.48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'pH EC sas data and tables (2)'!$G$32</c:f>
              <c:strCache>
                <c:ptCount val="1"/>
                <c:pt idx="0">
                  <c:v>50% HydraFiber+N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numRef>
              <c:f>'pH EC sas data and tables (2)'!$H$26:$M$26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(2)'!$H$32:$M$32</c:f>
              <c:numCache>
                <c:formatCode>0.00</c:formatCode>
                <c:ptCount val="6"/>
                <c:pt idx="0">
                  <c:v>4.09</c:v>
                </c:pt>
                <c:pt idx="1">
                  <c:v>3.3</c:v>
                </c:pt>
                <c:pt idx="2">
                  <c:v>3.91</c:v>
                </c:pt>
                <c:pt idx="3">
                  <c:v>1.0900000000000001</c:v>
                </c:pt>
                <c:pt idx="4">
                  <c:v>1.1000000000000001</c:v>
                </c:pt>
                <c:pt idx="5" formatCode="General">
                  <c:v>0.43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'pH EC sas data and tables (2)'!$G$33</c:f>
              <c:strCache>
                <c:ptCount val="1"/>
                <c:pt idx="0">
                  <c:v>60% HydraFiber+N</c:v>
                </c:pt>
              </c:strCache>
            </c:strRef>
          </c:tx>
          <c:spPr>
            <a:ln w="508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cat>
            <c:numRef>
              <c:f>'pH EC sas data and tables (2)'!$H$26:$M$26</c:f>
              <c:numCache>
                <c:formatCode>m/d/yyyy</c:formatCode>
                <c:ptCount val="6"/>
                <c:pt idx="0">
                  <c:v>42599</c:v>
                </c:pt>
                <c:pt idx="1">
                  <c:v>42613</c:v>
                </c:pt>
                <c:pt idx="2">
                  <c:v>42627</c:v>
                </c:pt>
                <c:pt idx="3">
                  <c:v>42642</c:v>
                </c:pt>
                <c:pt idx="4">
                  <c:v>42665</c:v>
                </c:pt>
                <c:pt idx="5">
                  <c:v>42696</c:v>
                </c:pt>
              </c:numCache>
            </c:numRef>
          </c:cat>
          <c:val>
            <c:numRef>
              <c:f>'pH EC sas data and tables (2)'!$H$33:$M$33</c:f>
              <c:numCache>
                <c:formatCode>0.00</c:formatCode>
                <c:ptCount val="6"/>
                <c:pt idx="0">
                  <c:v>3.61</c:v>
                </c:pt>
                <c:pt idx="1">
                  <c:v>2.23</c:v>
                </c:pt>
                <c:pt idx="2">
                  <c:v>4.28</c:v>
                </c:pt>
                <c:pt idx="3">
                  <c:v>1.01</c:v>
                </c:pt>
                <c:pt idx="4" formatCode="General">
                  <c:v>1.04</c:v>
                </c:pt>
                <c:pt idx="5" formatCode="General">
                  <c:v>0.45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120112"/>
        <c:axId val="523120896"/>
      </c:lineChart>
      <c:dateAx>
        <c:axId val="523120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20896"/>
        <c:crosses val="autoZero"/>
        <c:auto val="1"/>
        <c:lblOffset val="100"/>
        <c:baseTimeUnit val="days"/>
      </c:dateAx>
      <c:valAx>
        <c:axId val="52312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EC (mS/cm)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2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'Dry Weight'!$L$1</c:f>
              <c:strCache>
                <c:ptCount val="1"/>
                <c:pt idx="0">
                  <c:v>Growth Index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'Dry Weight'!$J$2:$J$8</c:f>
              <c:strCache>
                <c:ptCount val="7"/>
                <c:pt idx="0">
                  <c:v>Commercial mix</c:v>
                </c:pt>
                <c:pt idx="1">
                  <c:v>30% HydraFiber</c:v>
                </c:pt>
                <c:pt idx="2">
                  <c:v>40% HydraFiber</c:v>
                </c:pt>
                <c:pt idx="3">
                  <c:v>50% HydraFiber</c:v>
                </c:pt>
                <c:pt idx="4">
                  <c:v>60% HydraFiber</c:v>
                </c:pt>
                <c:pt idx="5">
                  <c:v>50% HydraFiber+N</c:v>
                </c:pt>
                <c:pt idx="6">
                  <c:v>60% HydraFiber+N</c:v>
                </c:pt>
              </c:strCache>
            </c:strRef>
          </c:cat>
          <c:val>
            <c:numRef>
              <c:f>'Dry Weight'!$L$2:$L$8</c:f>
              <c:numCache>
                <c:formatCode>General</c:formatCode>
                <c:ptCount val="7"/>
                <c:pt idx="0">
                  <c:v>31.3</c:v>
                </c:pt>
                <c:pt idx="1">
                  <c:v>34.300000000000011</c:v>
                </c:pt>
                <c:pt idx="2">
                  <c:v>32.800000000000011</c:v>
                </c:pt>
                <c:pt idx="3">
                  <c:v>32.4</c:v>
                </c:pt>
                <c:pt idx="4">
                  <c:v>32.800000000000011</c:v>
                </c:pt>
                <c:pt idx="5">
                  <c:v>33.800000000000011</c:v>
                </c:pt>
                <c:pt idx="6">
                  <c:v>34.700000000000003</c:v>
                </c:pt>
              </c:numCache>
            </c:numRef>
          </c:val>
        </c:ser>
        <c:ser>
          <c:idx val="2"/>
          <c:order val="2"/>
          <c:tx>
            <c:strRef>
              <c:f>'Dry Weight'!$M$1</c:f>
              <c:strCache>
                <c:ptCount val="1"/>
                <c:pt idx="0">
                  <c:v>SPAD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'Dry Weight'!$J$2:$J$8</c:f>
              <c:strCache>
                <c:ptCount val="7"/>
                <c:pt idx="0">
                  <c:v>Commercial mix</c:v>
                </c:pt>
                <c:pt idx="1">
                  <c:v>30% HydraFiber</c:v>
                </c:pt>
                <c:pt idx="2">
                  <c:v>40% HydraFiber</c:v>
                </c:pt>
                <c:pt idx="3">
                  <c:v>50% HydraFiber</c:v>
                </c:pt>
                <c:pt idx="4">
                  <c:v>60% HydraFiber</c:v>
                </c:pt>
                <c:pt idx="5">
                  <c:v>50% HydraFiber+N</c:v>
                </c:pt>
                <c:pt idx="6">
                  <c:v>60% HydraFiber+N</c:v>
                </c:pt>
              </c:strCache>
            </c:strRef>
          </c:cat>
          <c:val>
            <c:numRef>
              <c:f>'Dry Weight'!$M$2:$M$8</c:f>
              <c:numCache>
                <c:formatCode>General</c:formatCode>
                <c:ptCount val="7"/>
                <c:pt idx="0">
                  <c:v>44.4</c:v>
                </c:pt>
                <c:pt idx="1">
                  <c:v>45.5</c:v>
                </c:pt>
                <c:pt idx="2">
                  <c:v>44.1</c:v>
                </c:pt>
                <c:pt idx="3">
                  <c:v>42.7</c:v>
                </c:pt>
                <c:pt idx="4">
                  <c:v>43.1</c:v>
                </c:pt>
                <c:pt idx="5">
                  <c:v>46.1</c:v>
                </c:pt>
                <c:pt idx="6">
                  <c:v>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127952"/>
        <c:axId val="5231216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'Dry Weight'!$K$1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'Dry Weight'!$J$2:$J$8</c15:sqref>
                        </c15:formulaRef>
                      </c:ext>
                    </c:extLst>
                    <c:strCache>
                      <c:ptCount val="7"/>
                      <c:pt idx="0">
                        <c:v>Commercial mix</c:v>
                      </c:pt>
                      <c:pt idx="1">
                        <c:v>30% HydraFiber</c:v>
                      </c:pt>
                      <c:pt idx="2">
                        <c:v>40% HydraFiber</c:v>
                      </c:pt>
                      <c:pt idx="3">
                        <c:v>50% HydraFiber</c:v>
                      </c:pt>
                      <c:pt idx="4">
                        <c:v>60% HydraFiber</c:v>
                      </c:pt>
                      <c:pt idx="5">
                        <c:v>50% HydraFiber+N</c:v>
                      </c:pt>
                      <c:pt idx="6">
                        <c:v>60% HydraFiber+N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'Dry Weight'!$K$2:$K$8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</c:ext>
        </c:extLst>
      </c:barChart>
      <c:catAx>
        <c:axId val="52312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21680"/>
        <c:crosses val="autoZero"/>
        <c:auto val="1"/>
        <c:lblAlgn val="ctr"/>
        <c:lblOffset val="100"/>
        <c:noMultiLvlLbl val="0"/>
      </c:catAx>
      <c:valAx>
        <c:axId val="52312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2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'Dry Weight'!$G$1</c:f>
              <c:strCache>
                <c:ptCount val="1"/>
                <c:pt idx="0">
                  <c:v>Dry weight (g)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'Dry Weight'!$F$2:$F$8</c:f>
              <c:strCache>
                <c:ptCount val="7"/>
                <c:pt idx="0">
                  <c:v>Commercial mix</c:v>
                </c:pt>
                <c:pt idx="1">
                  <c:v>30% HydraFiber</c:v>
                </c:pt>
                <c:pt idx="2">
                  <c:v>40% HydraFiber</c:v>
                </c:pt>
                <c:pt idx="3">
                  <c:v>50% HydraFiber</c:v>
                </c:pt>
                <c:pt idx="4">
                  <c:v>60% HydraFiber</c:v>
                </c:pt>
                <c:pt idx="5">
                  <c:v>50% HydraFiber+N</c:v>
                </c:pt>
                <c:pt idx="6">
                  <c:v>60% HydraFiber+N</c:v>
                </c:pt>
              </c:strCache>
            </c:strRef>
          </c:cat>
          <c:val>
            <c:numRef>
              <c:f>'Dry Weight'!$G$2:$G$8</c:f>
              <c:numCache>
                <c:formatCode>General</c:formatCode>
                <c:ptCount val="7"/>
                <c:pt idx="0">
                  <c:v>58.3</c:v>
                </c:pt>
                <c:pt idx="1">
                  <c:v>58.6</c:v>
                </c:pt>
                <c:pt idx="2">
                  <c:v>58.3</c:v>
                </c:pt>
                <c:pt idx="3">
                  <c:v>53.6</c:v>
                </c:pt>
                <c:pt idx="4">
                  <c:v>55.9</c:v>
                </c:pt>
                <c:pt idx="5" formatCode="0.0">
                  <c:v>63</c:v>
                </c:pt>
                <c:pt idx="6">
                  <c:v>59.4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3118152"/>
        <c:axId val="523118544"/>
      </c:barChart>
      <c:catAx>
        <c:axId val="523118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18544"/>
        <c:crosses val="autoZero"/>
        <c:auto val="1"/>
        <c:lblAlgn val="ctr"/>
        <c:lblOffset val="100"/>
        <c:noMultiLvlLbl val="0"/>
      </c:catAx>
      <c:valAx>
        <c:axId val="52311854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Dry Weight (g)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18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2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ADF-6AED-EE48-A3C2-8A307546D9F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ADF-6AED-EE48-A3C2-8A307546D9F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F03_Profile PPT imagesA-0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1614534"/>
            <a:ext cx="4579208" cy="420286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6050" y="1614490"/>
            <a:ext cx="3460750" cy="374804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226050" y="5429622"/>
            <a:ext cx="3460750" cy="23570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1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F03_Profile PPT imagesA-0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1614535"/>
            <a:ext cx="8229600" cy="3951834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98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F03_Profile PPT imagesA-0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614490"/>
            <a:ext cx="8229600" cy="374804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29622"/>
            <a:ext cx="8229600" cy="23570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0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ADF-6AED-EE48-A3C2-8A307546D9F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1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ADF-6AED-EE48-A3C2-8A307546D9F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ADF-6AED-EE48-A3C2-8A307546D9F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5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ADF-6AED-EE48-A3C2-8A307546D9F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4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ADF-6AED-EE48-A3C2-8A307546D9F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ADF-6AED-EE48-A3C2-8A307546D9F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8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ADF-6AED-EE48-A3C2-8A307546D9F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3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CADF-6AED-EE48-A3C2-8A307546D9F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4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63EF3B0-3203-7743-BCC8-61FE2648559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6/5/2017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0DCADF-6AED-EE48-A3C2-8A307546D9F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82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 spc="0">
          <a:solidFill>
            <a:schemeClr val="tx1"/>
          </a:solidFill>
          <a:latin typeface="SerifaBol"/>
          <a:ea typeface="+mj-ea"/>
          <a:cs typeface="SerifaBo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Frutiger 65 Bold"/>
          <a:ea typeface="+mn-ea"/>
          <a:cs typeface="Frutiger 65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Frutiger 65 Bold"/>
          <a:ea typeface="+mn-ea"/>
          <a:cs typeface="Frutiger 65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Frutiger 65 Bold"/>
          <a:ea typeface="+mn-ea"/>
          <a:cs typeface="Frutiger 65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rutiger 65 Bold"/>
          <a:ea typeface="+mn-ea"/>
          <a:cs typeface="Frutiger 65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rutiger 65 Bold"/>
          <a:ea typeface="+mn-ea"/>
          <a:cs typeface="Frutiger 65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aFiber_Re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19" y="596900"/>
            <a:ext cx="5852162" cy="1371600"/>
          </a:xfrm>
          <a:prstGeom prst="rect">
            <a:avLst/>
          </a:prstGeom>
        </p:spPr>
      </p:pic>
      <p:pic>
        <p:nvPicPr>
          <p:cNvPr id="5" name="Picture 4" descr="profile logo-tag_re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622" y="2483095"/>
            <a:ext cx="3204756" cy="1619006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390465"/>
            <a:ext cx="6400800" cy="1752600"/>
          </a:xfrm>
        </p:spPr>
        <p:txBody>
          <a:bodyPr/>
          <a:lstStyle/>
          <a:p>
            <a:r>
              <a:rPr lang="en-US" dirty="0"/>
              <a:t>Poinsettia Rooted Finished Trial Auburn University </a:t>
            </a:r>
            <a:endParaRPr lang="en-US" dirty="0" smtClean="0"/>
          </a:p>
          <a:p>
            <a:r>
              <a:rPr lang="en-US" dirty="0" smtClean="0"/>
              <a:t>Fall </a:t>
            </a:r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4846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709B6E43-40FF-4AF2-80BF-1E3AD0E569C5" descr="709B6E43-40FF-4AF2-80BF-1E3AD0E569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3174"/>
            <a:ext cx="9140825" cy="664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5" y="6004716"/>
            <a:ext cx="506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utiger 65 Bold"/>
                <a:cs typeface="Frutiger 65 Bold"/>
              </a:rPr>
              <a:t>Dr. Glenn Fain</a:t>
            </a:r>
            <a:br>
              <a:rPr lang="en-US" dirty="0" smtClean="0">
                <a:solidFill>
                  <a:schemeClr val="bg1"/>
                </a:solidFill>
                <a:latin typeface="Frutiger 65 Bold"/>
                <a:cs typeface="Frutiger 65 Bold"/>
              </a:rPr>
            </a:br>
            <a:r>
              <a:rPr lang="en-US" dirty="0" smtClean="0">
                <a:solidFill>
                  <a:schemeClr val="bg1"/>
                </a:solidFill>
                <a:latin typeface="Frutiger 56 Italic"/>
                <a:cs typeface="Frutiger 56 Italic"/>
              </a:rPr>
              <a:t>Auburn University</a:t>
            </a:r>
            <a:endParaRPr lang="en-US" dirty="0">
              <a:solidFill>
                <a:schemeClr val="bg1"/>
              </a:solidFill>
              <a:latin typeface="Frutiger 56 Italic"/>
              <a:cs typeface="Frutiger 56 Ital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3489" y="5113491"/>
            <a:ext cx="203375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Control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21337" y="5113491"/>
            <a:ext cx="3331779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</a:t>
            </a:r>
            <a:r>
              <a:rPr lang="en-US" sz="3200" dirty="0" smtClean="0"/>
              <a:t>0 Peat: 40 160WB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35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0EE525FE-4FC8-4D94-B8F6-C13CEE54287B" descr="0EE525FE-4FC8-4D94-B8F6-C13CEE5428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3174"/>
            <a:ext cx="9140825" cy="664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5" y="6004716"/>
            <a:ext cx="506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utiger 65 Bold"/>
                <a:cs typeface="Frutiger 65 Bold"/>
              </a:rPr>
              <a:t>Dr. Glenn Fain</a:t>
            </a:r>
            <a:br>
              <a:rPr lang="en-US" dirty="0" smtClean="0">
                <a:latin typeface="Frutiger 65 Bold"/>
                <a:cs typeface="Frutiger 65 Bold"/>
              </a:rPr>
            </a:br>
            <a:r>
              <a:rPr lang="en-US" dirty="0" smtClean="0">
                <a:latin typeface="Frutiger 56 Italic"/>
                <a:cs typeface="Frutiger 56 Italic"/>
              </a:rPr>
              <a:t>Auburn University</a:t>
            </a:r>
            <a:endParaRPr lang="en-US" dirty="0">
              <a:latin typeface="Frutiger 56 Italic"/>
              <a:cs typeface="Frutiger 56 Ital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9972" y="5145023"/>
            <a:ext cx="203375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Control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57820" y="5145023"/>
            <a:ext cx="3331779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5</a:t>
            </a:r>
            <a:r>
              <a:rPr lang="en-US" sz="3200" dirty="0" smtClean="0"/>
              <a:t>0 Peat: 50 160WB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63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334DA0B2-FBC7-4CE2-A780-63F1DE9E0545" descr="334DA0B2-FBC7-4CE2-A780-63F1DE9E05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3174"/>
            <a:ext cx="9140825" cy="664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4" y="5996344"/>
            <a:ext cx="506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utiger 65 Bold"/>
                <a:cs typeface="Frutiger 65 Bold"/>
              </a:rPr>
              <a:t>Dr. Glenn Fain</a:t>
            </a:r>
            <a:br>
              <a:rPr lang="en-US" dirty="0" smtClean="0">
                <a:solidFill>
                  <a:schemeClr val="bg1"/>
                </a:solidFill>
                <a:latin typeface="Frutiger 65 Bold"/>
                <a:cs typeface="Frutiger 65 Bold"/>
              </a:rPr>
            </a:br>
            <a:r>
              <a:rPr lang="en-US" dirty="0" smtClean="0">
                <a:solidFill>
                  <a:schemeClr val="bg1"/>
                </a:solidFill>
                <a:latin typeface="Frutiger 56 Italic"/>
                <a:cs typeface="Frutiger 56 Italic"/>
              </a:rPr>
              <a:t>Auburn University</a:t>
            </a:r>
            <a:endParaRPr lang="en-US" dirty="0">
              <a:solidFill>
                <a:schemeClr val="bg1"/>
              </a:solidFill>
              <a:latin typeface="Frutiger 56 Italic"/>
              <a:cs typeface="Frutiger 56 Ital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4206" y="5436686"/>
            <a:ext cx="203375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Control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58273" y="5436686"/>
            <a:ext cx="398709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5</a:t>
            </a:r>
            <a:r>
              <a:rPr lang="en-US" sz="3200" dirty="0" smtClean="0"/>
              <a:t>0 Peat: 50 160WB + 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79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DA6B620F-CA54-433B-9896-128DBCAF4419" descr="DA6B620F-CA54-433B-9896-128DBCAF44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5" y="6004716"/>
            <a:ext cx="506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utiger 65 Bold"/>
                <a:cs typeface="Frutiger 65 Bold"/>
              </a:rPr>
              <a:t>Dr. Glenn Fain</a:t>
            </a:r>
            <a:br>
              <a:rPr lang="en-US" dirty="0" smtClean="0">
                <a:solidFill>
                  <a:schemeClr val="bg1"/>
                </a:solidFill>
                <a:latin typeface="Frutiger 65 Bold"/>
                <a:cs typeface="Frutiger 65 Bold"/>
              </a:rPr>
            </a:br>
            <a:r>
              <a:rPr lang="en-US" dirty="0" smtClean="0">
                <a:solidFill>
                  <a:schemeClr val="bg1"/>
                </a:solidFill>
                <a:latin typeface="Frutiger 56 Italic"/>
                <a:cs typeface="Frutiger 56 Italic"/>
              </a:rPr>
              <a:t>Auburn University</a:t>
            </a:r>
            <a:endParaRPr lang="en-US" dirty="0">
              <a:solidFill>
                <a:schemeClr val="bg1"/>
              </a:solidFill>
              <a:latin typeface="Frutiger 56 Italic"/>
              <a:cs typeface="Frutiger 56 Ital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738" y="5034661"/>
            <a:ext cx="203375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Control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3586" y="5034661"/>
            <a:ext cx="3331779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4</a:t>
            </a:r>
            <a:r>
              <a:rPr lang="en-US" sz="3200" dirty="0" smtClean="0"/>
              <a:t>0 Peat: 60 160WB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90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BF2800F1-8211-4BAA-BAC8-F5B0AED117E4" descr="BF2800F1-8211-4BAA-BAC8-F5B0AED117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3174"/>
            <a:ext cx="9140825" cy="664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5" y="6004716"/>
            <a:ext cx="506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utiger 65 Bold"/>
                <a:cs typeface="Frutiger 65 Bold"/>
              </a:rPr>
              <a:t>Dr. Glenn Fain</a:t>
            </a:r>
            <a:br>
              <a:rPr lang="en-US" dirty="0" smtClean="0">
                <a:solidFill>
                  <a:schemeClr val="bg1"/>
                </a:solidFill>
                <a:latin typeface="Frutiger 65 Bold"/>
                <a:cs typeface="Frutiger 65 Bold"/>
              </a:rPr>
            </a:br>
            <a:r>
              <a:rPr lang="en-US" dirty="0" smtClean="0">
                <a:solidFill>
                  <a:schemeClr val="bg1"/>
                </a:solidFill>
                <a:latin typeface="Frutiger 56 Italic"/>
                <a:cs typeface="Frutiger 56 Italic"/>
              </a:rPr>
              <a:t>Auburn University</a:t>
            </a:r>
            <a:endParaRPr lang="en-US" dirty="0">
              <a:solidFill>
                <a:schemeClr val="bg1"/>
              </a:solidFill>
              <a:latin typeface="Frutiger 56 Italic"/>
              <a:cs typeface="Frutiger 56 Ital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6908" y="5215967"/>
            <a:ext cx="203375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Control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26740" y="5215967"/>
            <a:ext cx="3979207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4</a:t>
            </a:r>
            <a:r>
              <a:rPr lang="en-US" sz="3200" dirty="0" smtClean="0"/>
              <a:t>0 Peat: 60 160WB + 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35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tested treatments resulted in market-quality plants.</a:t>
            </a:r>
          </a:p>
          <a:p>
            <a:r>
              <a:rPr lang="en-US" dirty="0" smtClean="0"/>
              <a:t>Can successfully grow poinsettias up to 60% HydraFiber.</a:t>
            </a:r>
          </a:p>
          <a:p>
            <a:r>
              <a:rPr lang="en-US" dirty="0" smtClean="0"/>
              <a:t>Supplemental N did not provide commercially significant benefits at tested feed rate.</a:t>
            </a:r>
          </a:p>
          <a:p>
            <a:r>
              <a:rPr lang="en-US" dirty="0" smtClean="0"/>
              <a:t>No statistical differences in plant growth (Shoot dry weight).</a:t>
            </a:r>
          </a:p>
          <a:p>
            <a:r>
              <a:rPr lang="en-US" dirty="0" smtClean="0"/>
              <a:t>Despite some statistical differences in SPAD and foliar tissue measurements, differences did not manifest in visual quality differences.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0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5" y="143949"/>
            <a:ext cx="8266578" cy="10864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Poinsettia</a:t>
            </a:r>
            <a:r>
              <a:rPr lang="en-US" sz="2800" dirty="0"/>
              <a:t> </a:t>
            </a:r>
            <a:r>
              <a:rPr lang="en-US" sz="2800" dirty="0" smtClean="0"/>
              <a:t>Rooted Finished Trial Auburn University Fall 2016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371" y="1230406"/>
            <a:ext cx="8350623" cy="5251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Objective: Determine performance of rooted poinsettias in HydraFiber vs. peat-lite substrates.</a:t>
            </a:r>
          </a:p>
          <a:p>
            <a:r>
              <a:rPr lang="en-US" sz="2000" dirty="0" smtClean="0"/>
              <a:t>Initiated 8/17; Terminated 11/22</a:t>
            </a:r>
          </a:p>
          <a:p>
            <a:r>
              <a:rPr lang="en-US" sz="2000" dirty="0" smtClean="0"/>
              <a:t>Commercial control; mixes ranging from 30% to 60% 160WB</a:t>
            </a:r>
          </a:p>
          <a:p>
            <a:r>
              <a:rPr lang="en-US" sz="2000" dirty="0" smtClean="0"/>
              <a:t>Poinsettia ‘Christmas Day Red’</a:t>
            </a:r>
          </a:p>
          <a:p>
            <a:r>
              <a:rPr lang="en-US" sz="2000" dirty="0" smtClean="0"/>
              <a:t>6” Standard pots</a:t>
            </a:r>
          </a:p>
          <a:p>
            <a:r>
              <a:rPr lang="en-US" sz="1800" dirty="0" smtClean="0"/>
              <a:t>Clear water until 8/24; N at 150ppm w/15-3-16 +3 Ca 2 </a:t>
            </a:r>
            <a:r>
              <a:rPr lang="en-US" sz="1800" dirty="0" smtClean="0"/>
              <a:t>Mg; lowered to 100ppm N on 10/1</a:t>
            </a:r>
            <a:endParaRPr lang="en-US" sz="1800" dirty="0" smtClean="0"/>
          </a:p>
          <a:p>
            <a:r>
              <a:rPr lang="en-US" sz="2000" dirty="0" smtClean="0"/>
              <a:t>Pinched 9/7</a:t>
            </a:r>
          </a:p>
          <a:p>
            <a:r>
              <a:rPr lang="en-US" sz="2000" dirty="0" smtClean="0"/>
              <a:t>Chemical treatments:</a:t>
            </a:r>
          </a:p>
          <a:p>
            <a:pPr lvl="1"/>
            <a:r>
              <a:rPr lang="en-US" sz="1800" dirty="0" smtClean="0"/>
              <a:t>Safari 1 tsp/gal </a:t>
            </a:r>
            <a:r>
              <a:rPr lang="en-US" sz="1800" dirty="0"/>
              <a:t>/ </a:t>
            </a:r>
            <a:r>
              <a:rPr lang="en-US" sz="1800" dirty="0" err="1"/>
              <a:t>Capsil</a:t>
            </a:r>
            <a:r>
              <a:rPr lang="en-US" sz="1800" dirty="0"/>
              <a:t> 2.5mL/gal (</a:t>
            </a:r>
            <a:r>
              <a:rPr lang="en-US" sz="1800" dirty="0" smtClean="0"/>
              <a:t>9/2)</a:t>
            </a:r>
          </a:p>
          <a:p>
            <a:pPr lvl="1"/>
            <a:r>
              <a:rPr lang="en-US" sz="1800" dirty="0" smtClean="0"/>
              <a:t>B-nine at 1250 ppm; Cycocel 800 ppm spray (9/19)</a:t>
            </a:r>
          </a:p>
        </p:txBody>
      </p:sp>
    </p:spTree>
    <p:extLst>
      <p:ext uri="{BB962C8B-B14F-4D97-AF65-F5344CB8AC3E}">
        <p14:creationId xmlns:p14="http://schemas.microsoft.com/office/powerpoint/2010/main" val="12646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Commercial Control (Peat/Perlite)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70% Peat: 30% HydraFiber 160WB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60% Peat: 40% HydraFiber 160WB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50% Peat: 50% HydraFiber 160WB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40% Peat: 60% HydraFiber 160WB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50% Peat: 50% HydraFiber </a:t>
            </a:r>
            <a:r>
              <a:rPr lang="en-US" dirty="0" smtClean="0"/>
              <a:t>160WB + N*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40% Peat: 60% HydraFiber </a:t>
            </a:r>
            <a:r>
              <a:rPr lang="en-US" dirty="0" smtClean="0"/>
              <a:t>160WB + N*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*Supplemental slowly available N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Substrate pH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719392"/>
              </p:ext>
            </p:extLst>
          </p:nvPr>
        </p:nvGraphicFramePr>
        <p:xfrm>
          <a:off x="0" y="1275484"/>
          <a:ext cx="9144000" cy="558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79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Substrate EC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392404"/>
              </p:ext>
            </p:extLst>
          </p:nvPr>
        </p:nvGraphicFramePr>
        <p:xfrm>
          <a:off x="0" y="1270747"/>
          <a:ext cx="9144000" cy="558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1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Growth Index and Chlorophyll SPAD Measurements 49 DAP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216801"/>
              </p:ext>
            </p:extLst>
          </p:nvPr>
        </p:nvGraphicFramePr>
        <p:xfrm>
          <a:off x="0" y="1417638"/>
          <a:ext cx="9144000" cy="454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75250"/>
              </p:ext>
            </p:extLst>
          </p:nvPr>
        </p:nvGraphicFramePr>
        <p:xfrm>
          <a:off x="60883" y="6061449"/>
          <a:ext cx="8504892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4892"/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Least squares means comparisons among substrates using the Shaffer simulated method at α = 0.05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(NS for Growth Index)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B w="12700" cmpd="sng">
                      <a:noFill/>
                    </a:lnB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Least squares means comparisons to the commercial mix using the Dunnett's method at α = 0.05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(*). (SPAD only)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Note: None of the HydraFiber mixes were different from the commercial mix based on Dunnett's test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(SPAD</a:t>
                      </a:r>
                      <a:r>
                        <a:rPr lang="en-US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only)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T w="12700" cmpd="sng">
                      <a:noFill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8531" y="189132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2883" y="182048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91049" y="194562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57320" y="19831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24322" y="1983105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03847" y="175809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15056" y="186755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8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83295"/>
              </p:ext>
            </p:extLst>
          </p:nvPr>
        </p:nvGraphicFramePr>
        <p:xfrm>
          <a:off x="0" y="1311089"/>
          <a:ext cx="9144000" cy="465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Shoot Dry Weight 94 DAP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29867"/>
              </p:ext>
            </p:extLst>
          </p:nvPr>
        </p:nvGraphicFramePr>
        <p:xfrm>
          <a:off x="87777" y="6434417"/>
          <a:ext cx="8504892" cy="266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4892"/>
              </a:tblGrid>
              <a:tr h="2665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Least squares means comparisons among substrates using the Shaffer simulated method at α = 0.05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(NS for Shoot Dry Weight)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45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Foliar Tissue Analysis 63 DAP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71499"/>
              </p:ext>
            </p:extLst>
          </p:nvPr>
        </p:nvGraphicFramePr>
        <p:xfrm>
          <a:off x="8" y="2238933"/>
          <a:ext cx="9143991" cy="2930032"/>
        </p:xfrm>
        <a:graphic>
          <a:graphicData uri="http://schemas.openxmlformats.org/drawingml/2006/table">
            <a:tbl>
              <a:tblPr/>
              <a:tblGrid>
                <a:gridCol w="1581471"/>
                <a:gridCol w="630210"/>
                <a:gridCol w="630210"/>
                <a:gridCol w="630210"/>
                <a:gridCol w="630210"/>
                <a:gridCol w="630210"/>
                <a:gridCol w="630210"/>
                <a:gridCol w="630210"/>
                <a:gridCol w="630210"/>
                <a:gridCol w="630210"/>
                <a:gridCol w="630210"/>
                <a:gridCol w="630210"/>
                <a:gridCol w="630210"/>
              </a:tblGrid>
              <a:tr h="26341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(ppm)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Substrate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Mn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Zn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Commercial mix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3.44ns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0.280ab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0.349b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2.60c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0.715ab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0.199ns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16.95ab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53.2ns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28.1c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0.725b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19.7c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13.1ns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30% HydraFiber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3.62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0.262b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0.434ab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2.68bc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0.568b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0.205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14.63b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53.7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39.0bc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0.875ab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21.4bc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40% HydraFiber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0.290ab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0.447a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2.95abc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0.633ab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0.202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15.85ab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48.9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48.4ab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0.900ab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24.2abc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50% HydraFiber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3.89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0.276ab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0.508a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3.04ab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0.758a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0.220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17.93a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58.7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58.5a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1.100ab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26.8ab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12.1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60% HydraFiber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3.79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0.308a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0.478a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3.15a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0.750a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0.214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18.23a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57.6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66.0a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1.275a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27.1ab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50% HydraFiber+N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3.51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0.250b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0.447a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2.65bc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0.688ab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0.202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17.85a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52.0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56.7ab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0.850ab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24.7abc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60% HydraFiber+N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3.51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0.244b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0.453a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2.69bc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0.702ab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0.215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17.80a</a:t>
                      </a: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55.7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55.4ab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1.100ab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29.5a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10">
                <a:tc gridSpan="13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41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Least squares means comparisons among substrates using the Shaffer simulated method at α = 0.05. ns=not significant.</a:t>
                      </a: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78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2B0D3B0-1AFB-4177-B739-B86F998A2FCC" descr="C2B0D3B0-1AFB-4177-B739-B86F998A2F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6238"/>
            <a:ext cx="9140825" cy="664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5" y="6004716"/>
            <a:ext cx="506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utiger 65 Bold"/>
                <a:cs typeface="Frutiger 65 Bold"/>
              </a:rPr>
              <a:t>Dr. Glenn Fain</a:t>
            </a:r>
            <a:br>
              <a:rPr lang="en-US" dirty="0" smtClean="0">
                <a:solidFill>
                  <a:schemeClr val="bg1"/>
                </a:solidFill>
                <a:latin typeface="Frutiger 65 Bold"/>
                <a:cs typeface="Frutiger 65 Bold"/>
              </a:rPr>
            </a:br>
            <a:r>
              <a:rPr lang="en-US" dirty="0" smtClean="0">
                <a:solidFill>
                  <a:schemeClr val="bg1"/>
                </a:solidFill>
                <a:latin typeface="Frutiger 56 Italic"/>
                <a:cs typeface="Frutiger 56 Italic"/>
              </a:rPr>
              <a:t>Auburn University</a:t>
            </a:r>
            <a:endParaRPr lang="en-US" dirty="0">
              <a:solidFill>
                <a:schemeClr val="bg1"/>
              </a:solidFill>
              <a:latin typeface="Frutiger 56 Italic"/>
              <a:cs typeface="Frutiger 56 Ital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738" y="5105608"/>
            <a:ext cx="203375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Control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3586" y="5105608"/>
            <a:ext cx="3331779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70 Peat: 30 160WB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5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565</Words>
  <Application>Microsoft Office PowerPoint</Application>
  <PresentationFormat>On-screen Show (4:3)</PresentationFormat>
  <Paragraphs>173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Frutiger 56 Italic</vt:lpstr>
      <vt:lpstr>Frutiger 65 Bold</vt:lpstr>
      <vt:lpstr>SerifaBol</vt:lpstr>
      <vt:lpstr>1_Office Theme</vt:lpstr>
      <vt:lpstr>PowerPoint Presentation</vt:lpstr>
      <vt:lpstr>Poinsettia Rooted Finished Trial Auburn University Fall 2016</vt:lpstr>
      <vt:lpstr>Media Treatments</vt:lpstr>
      <vt:lpstr>Substrate pH</vt:lpstr>
      <vt:lpstr>Substrate EC</vt:lpstr>
      <vt:lpstr>Growth Index and Chlorophyll SPAD Measurements 49 DAP</vt:lpstr>
      <vt:lpstr>Shoot Dry Weight 94 DAP</vt:lpstr>
      <vt:lpstr>Foliar Tissue Analysis 63 DAP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condn</dc:creator>
  <cp:lastModifiedBy>condn</cp:lastModifiedBy>
  <cp:revision>20</cp:revision>
  <dcterms:created xsi:type="dcterms:W3CDTF">2016-12-01T15:17:43Z</dcterms:created>
  <dcterms:modified xsi:type="dcterms:W3CDTF">2017-06-05T18:15:50Z</dcterms:modified>
</cp:coreProperties>
</file>